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007" autoAdjust="0"/>
  </p:normalViewPr>
  <p:slideViewPr>
    <p:cSldViewPr snapToGrid="0">
      <p:cViewPr varScale="1">
        <p:scale>
          <a:sx n="80" d="100"/>
          <a:sy n="80" d="100"/>
        </p:scale>
        <p:origin x="58" y="101"/>
      </p:cViewPr>
      <p:guideLst/>
    </p:cSldViewPr>
  </p:slideViewPr>
  <p:outlineViewPr>
    <p:cViewPr>
      <p:scale>
        <a:sx n="33" d="100"/>
        <a:sy n="33" d="100"/>
      </p:scale>
      <p:origin x="0" y="-3331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11T03:05:13.716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11T03:05:17.234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11T03:05:18.067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11T00:43:26.227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3268 0,'-4'0,"-2"0</inkml:trace>
  <inkml:trace contextRef="#ctx0" brushRef="#br0" timeOffset="2582.865">3120 123,'-19'33,"-2"0,-2-1,-2 0,-8 13,13-17,-114 167,77-109,31-48,2 1,1 1,1 3,-18 38,16-33,2 1,-13 44,22-49,-1-1,2 0,-4 33,4-1,-3-1,-3-1,-25 64,-58 165,97-292,-9 32,-3 12,-3-1,-10 16,-63 108,42-86,-30 80,59-124,-3 0,-22 32,25-46,2 0,1 2,1 0,2 1,-7 27,-9 59,5 1,-3 58,26-155,-1 1,-1 0,-2-1,0 0,-2-1,-1 0,-1 0,-1-1,-1 0,-1-1,-14 18,-22 31,4 1,3 3,-1 11,37-73,-15 34,2 0,-3 18,-22 57,35-101,2 0,1 1,0 0,2 0,1 1,-1 12,-18 147,8-83,-15 47,27-135,-5 23,-2 0,-2-1,-1 0,-2-1,-1-1,-1 0,-2-1,-1-1,-1-1,-2-1,-26 26,-123 142,84-97,-64 94,130-165,9-9,1 1,1-1,0 2,2-1,-4 14,-11 38,2 3,-4 15,4-15,-26 72,21-85,-2-1,-10 9,-16 33,7-23,35-61,1 0,0 1,2 0,-7 18,11-20,3-8,0 1,-1 0,-1-1,1 0,-2 0,1 0,-1-1,-7 8,3-8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8-12-11T00:43:40.834"/>
    </inkml:context>
    <inkml:brush xml:id="br0">
      <inkml:brushProperty name="width" value="0.1" units="cm"/>
      <inkml:brushProperty name="height" value="0.1" units="cm"/>
      <inkml:brushProperty name="color" value="#008C3A"/>
      <inkml:brushProperty name="ignorePressure" value="1"/>
    </inkml:brush>
  </inkml:definitions>
  <inkml:trace contextRef="#ctx0" brushRef="#br0">0 0,'0'19,"1"-1,1 0,0 0,1 0,1-1,1 1,1-1,0 0,1 0,1-1,0 0,8 10,49 91,-43-73,2-1,3-1,1-2,11 12,136 143,118 98,-272-272,-1 1,-1 0,-1 1,-1 1,5 12,10 8,2-2,1-2,3-1,27 22,9 10,-42-37,-2 2,-1 2,-3 0,0 2,-3 0,-1 2,6 20,77 148,17 36,-82-162,37 53,-34-65,-4 3,9 27,0 17,51 88,-38-89,18 33,-64-121,-1 0,-2 1,-1 0,-1 1,-1 0,2 26,-3-24,2-1,1 0,1-1,2-1,1 0,2 0,1-2,10 14,-15-24,-1 1,-2 1,0 0,1 5,-5-9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4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92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32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33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5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98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89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3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6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44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7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09E5B-1EBC-4D71-93E7-1617F4168BA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3C0B99-BB60-4B79-9316-87CA683D9B7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31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sco.com/prodCatalog/ME/ME-6990_truss-set/index.cfm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sco.com/prodCatalog/ME/ME-6990_truss-set/index.cfm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.xml"/><Relationship Id="rId5" Type="http://schemas.openxmlformats.org/officeDocument/2006/relationships/customXml" Target="../ink/ink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customXml" Target="../ink/ink5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341D-3BD0-462D-83C4-27D2D73D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/>
              <a:t> Group Project	</a:t>
            </a:r>
            <a:r>
              <a:rPr lang="en-US" dirty="0"/>
              <a:t>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5E523-32D1-405D-9736-3469EAC6B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9013736" cy="188795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METC-111</a:t>
            </a:r>
          </a:p>
          <a:p>
            <a:pPr algn="ctr"/>
            <a:r>
              <a:rPr lang="en-US" dirty="0"/>
              <a:t>12/11/2018</a:t>
            </a:r>
          </a:p>
          <a:p>
            <a:pPr algn="ctr"/>
            <a:r>
              <a:rPr lang="en-US" dirty="0"/>
              <a:t>By: James Zartman, Jonas Smith, Elijah Hon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556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1E85-C623-425D-9781-94B18F77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Calculations for 50 newton sign and 1000N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8EAC7-51B0-4D20-BD85-CE6C9C506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216" y="2010878"/>
            <a:ext cx="5691267" cy="354083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Draw a Free body diagram.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the reactions at point E by using moments about point 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Then sum the forces in the “Y” direction to solve for the reaction force at point 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A0BE20-E4F4-4FC0-AC37-09A20AFD2870}"/>
              </a:ext>
            </a:extLst>
          </p:cNvPr>
          <p:cNvSpPr txBox="1"/>
          <p:nvPr/>
        </p:nvSpPr>
        <p:spPr>
          <a:xfrm>
            <a:off x="6099518" y="2108718"/>
            <a:ext cx="60924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∑M</a:t>
            </a:r>
            <a:r>
              <a:rPr lang="en-US" baseline="-25000" dirty="0"/>
              <a:t>A</a:t>
            </a:r>
            <a:r>
              <a:rPr lang="en-US" dirty="0"/>
              <a:t>=0= -(50N)(25)-(1000N)(5)-(1000N)(15)+(R</a:t>
            </a:r>
            <a:r>
              <a:rPr lang="en-US" baseline="-25000" dirty="0"/>
              <a:t>E</a:t>
            </a:r>
            <a:r>
              <a:rPr lang="en-US" dirty="0"/>
              <a:t>)(20)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R</a:t>
            </a:r>
            <a:r>
              <a:rPr lang="en-US" baseline="-25000" dirty="0"/>
              <a:t>E</a:t>
            </a:r>
            <a:r>
              <a:rPr lang="en-US" dirty="0"/>
              <a:t>= 21250/20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R</a:t>
            </a:r>
            <a:r>
              <a:rPr lang="en-US" baseline="-25000" dirty="0"/>
              <a:t>E</a:t>
            </a:r>
            <a:r>
              <a:rPr lang="en-US" dirty="0"/>
              <a:t>= 1062.5N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∑F</a:t>
            </a:r>
            <a:r>
              <a:rPr lang="en-US" baseline="-25000" dirty="0"/>
              <a:t>Y</a:t>
            </a:r>
            <a:r>
              <a:rPr lang="en-US" dirty="0"/>
              <a:t>=0= -50+1062.5N-1000N-1000N+R</a:t>
            </a:r>
            <a:r>
              <a:rPr lang="en-US" baseline="-25000" dirty="0"/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	R</a:t>
            </a:r>
            <a:r>
              <a:rPr lang="en-US" baseline="-25000" dirty="0"/>
              <a:t>A</a:t>
            </a:r>
            <a:r>
              <a:rPr lang="en-US" dirty="0"/>
              <a:t>= 987.5N </a:t>
            </a:r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615820-B56C-4C9B-964A-1B88716B5B6D}"/>
              </a:ext>
            </a:extLst>
          </p:cNvPr>
          <p:cNvCxnSpPr>
            <a:cxnSpLocks/>
          </p:cNvCxnSpPr>
          <p:nvPr/>
        </p:nvCxnSpPr>
        <p:spPr>
          <a:xfrm flipV="1">
            <a:off x="8425545" y="3233057"/>
            <a:ext cx="0" cy="3079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BC9B63-5FAB-448B-921A-7A4BECC382C0}"/>
              </a:ext>
            </a:extLst>
          </p:cNvPr>
          <p:cNvCxnSpPr>
            <a:cxnSpLocks/>
          </p:cNvCxnSpPr>
          <p:nvPr/>
        </p:nvCxnSpPr>
        <p:spPr>
          <a:xfrm flipV="1">
            <a:off x="8398167" y="4330685"/>
            <a:ext cx="0" cy="2836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C95DC62-F3A1-4977-BA28-B9DC619AE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6" y="4129737"/>
            <a:ext cx="5281127" cy="264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268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AFFC04-7B69-4FC5-804F-A6A48DF9E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Build a Model to represent our bride </a:t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ME6990_Includes_MAIN.png">
            <a:extLst>
              <a:ext uri="{FF2B5EF4-FFF2-40B4-BE49-F238E27FC236}">
                <a16:creationId xmlns:a16="http://schemas.microsoft.com/office/drawing/2014/main" id="{0DE44306-474D-44B7-8A46-56A9C0A2C20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205830"/>
            <a:ext cx="4645025" cy="305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E9B383-2A9C-465D-9EA9-5A7769F825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 unfortunately didn’t take a picture of our one side of the bridge but here is a sample of the equipment we worked with.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353B2F-ECE5-4806-AE59-4B9744C24C07}"/>
              </a:ext>
            </a:extLst>
          </p:cNvPr>
          <p:cNvSpPr txBox="1"/>
          <p:nvPr/>
        </p:nvSpPr>
        <p:spPr>
          <a:xfrm>
            <a:off x="1363825" y="5264945"/>
            <a:ext cx="53074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credit: </a:t>
            </a:r>
            <a:r>
              <a:rPr lang="en-US" dirty="0">
                <a:hlinkClick r:id="rId3"/>
              </a:rPr>
              <a:t>https://www.pasco.com/prodCatalog/ME/ME-6990_truss-set/index.cfm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5F5C5-1F6E-4005-A946-8E49B936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load cells an apply loading to verify calculations.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A646-9BF8-4FAE-A72B-2DE88A8DCE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 also didn’t get the opportunity to perform load through the program. </a:t>
            </a:r>
          </a:p>
          <a:p>
            <a:r>
              <a:rPr lang="en-US" dirty="0"/>
              <a:t>This is a representation of the load cells that we would have used.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ME6990_Includes_MAIN.png">
            <a:extLst>
              <a:ext uri="{FF2B5EF4-FFF2-40B4-BE49-F238E27FC236}">
                <a16:creationId xmlns:a16="http://schemas.microsoft.com/office/drawing/2014/main" id="{19756767-7CCD-4127-9EF2-9D4879BA85A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499" y="1897517"/>
            <a:ext cx="4645025" cy="312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68066F-5D9D-4B62-9EA3-D351375B23ED}"/>
              </a:ext>
            </a:extLst>
          </p:cNvPr>
          <p:cNvSpPr txBox="1"/>
          <p:nvPr/>
        </p:nvSpPr>
        <p:spPr>
          <a:xfrm>
            <a:off x="6488111" y="5129781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Photo credit: </a:t>
            </a:r>
            <a:r>
              <a:rPr lang="en-US" dirty="0">
                <a:hlinkClick r:id="rId3"/>
              </a:rPr>
              <a:t>https://www.pasco.com/prodCatalog/ME/ME-6990_truss-set/index.cfm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68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4A12C6-7CFD-4C58-BCD6-2AD96D81C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AF3399-4867-4761-B6A1-E38CB04AF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more loading that we added the higher the reaction forced needed to be to prevent the structure from spinning. </a:t>
            </a:r>
          </a:p>
          <a:p>
            <a:r>
              <a:rPr lang="en-US" dirty="0"/>
              <a:t>The more load added also increased the forces seen by member A</a:t>
            </a:r>
          </a:p>
          <a:p>
            <a:r>
              <a:rPr lang="en-US" dirty="0"/>
              <a:t>Member B forces stayed the same because it was apart of a zero force member</a:t>
            </a:r>
          </a:p>
          <a:p>
            <a:r>
              <a:rPr lang="en-US" dirty="0"/>
              <a:t>The closer the load was to the moment the higher the reaction force needed to be</a:t>
            </a:r>
          </a:p>
        </p:txBody>
      </p:sp>
    </p:spTree>
    <p:extLst>
      <p:ext uri="{BB962C8B-B14F-4D97-AF65-F5344CB8AC3E}">
        <p14:creationId xmlns:p14="http://schemas.microsoft.com/office/powerpoint/2010/main" val="206051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0FD0717-BEEE-48D4-8750-E44E166E9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4CBA4EB-F997-4F56-9436-88F607540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2DA02-1C2B-4BBA-B089-6DB419F03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47304" y="1256524"/>
            <a:ext cx="3373397" cy="3804839"/>
          </a:xfrm>
        </p:spPr>
        <p:txBody>
          <a:bodyPr vert="horz" lIns="91440" tIns="91440" rIns="91440" bIns="91440" rtlCol="0" anchor="ctr">
            <a:normAutofit/>
          </a:bodyPr>
          <a:lstStyle/>
          <a:p>
            <a:r>
              <a:rPr lang="en-US" sz="3200" cap="all" dirty="0" err="1"/>
              <a:t>SCopE</a:t>
            </a:r>
            <a:endParaRPr lang="en-US" sz="2000" cap="all" dirty="0"/>
          </a:p>
          <a:p>
            <a:r>
              <a:rPr lang="en-US" sz="2000" cap="all" dirty="0"/>
              <a:t>This is a drawing of one side of a bridge that spans a small river. It will carry people and small vehicles to a wildlife exhibit.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2DA450E-1EDD-4D4A-8257-4808EB937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49392" y="938882"/>
            <a:ext cx="6562082" cy="4236223"/>
            <a:chOff x="7807230" y="2012810"/>
            <a:chExt cx="3251252" cy="345986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28FBF78-9E7E-46C0-950D-FC7AEE439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2116C23-5ED0-4F29-84D0-584CD0150F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37EE4B41-0C22-468A-BCFF-66786B9C89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7777" y="1269341"/>
            <a:ext cx="5925312" cy="3575304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9BE2E2-19B3-406A-8D5B-3E7F2DC12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756" y="1463015"/>
            <a:ext cx="5492683" cy="3196668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endParaRPr lang="en-US" sz="4000" dirty="0">
              <a:solidFill>
                <a:srgbClr val="FFFFFF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B060F31-12EA-4404-8435-DA25F36C89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4F1CB68-9DEB-4A71-8E7C-DE9278F03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AAA47F53-C606-40E9-95B2-973BB1E2F5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441" y="1463675"/>
            <a:ext cx="5560839" cy="319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7883C-2C5F-4A0F-B3CC-E1D138E9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Problem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9FECA-8166-4CC2-83A5-8FFB5637EB9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team was asked to calculate the load in member A and B (as shown in picture) as well as determine if the member is in tension or compression for the following circumstances:</a:t>
            </a:r>
          </a:p>
          <a:p>
            <a:pPr lvl="1"/>
            <a:r>
              <a:rPr lang="en-US" dirty="0"/>
              <a:t>With the 50 newton sign alone</a:t>
            </a:r>
          </a:p>
          <a:p>
            <a:pPr lvl="1"/>
            <a:r>
              <a:rPr lang="en-US" dirty="0"/>
              <a:t>Adding the 1000 newton load </a:t>
            </a:r>
          </a:p>
          <a:p>
            <a:pPr lvl="1"/>
            <a:r>
              <a:rPr lang="en-US" dirty="0"/>
              <a:t>Adding the distributed load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AA2D274-5B88-44C5-9C7D-04EFA47B56A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500" y="2601240"/>
            <a:ext cx="4645025" cy="2274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9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D913-FA53-40B1-882F-5323087B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330" y="576197"/>
            <a:ext cx="9611593" cy="1089764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Calculations 50 NEWTON SIGN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C24EF-94A4-4066-B45F-5DB9639B2D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Draw a Free body diagram.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the reactions at point E by using moments about point 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Then sum the forces in the “Y” direction to solve for the reaction force at point 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85E151-C5DE-4D2D-A7E7-8278238381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∑</a:t>
            </a:r>
            <a:r>
              <a:rPr lang="en-US" sz="2400" dirty="0"/>
              <a:t>M</a:t>
            </a:r>
            <a:r>
              <a:rPr lang="en-US" sz="2400" baseline="-25000" dirty="0"/>
              <a:t>A</a:t>
            </a:r>
            <a:r>
              <a:rPr lang="en-US" sz="2400" dirty="0"/>
              <a:t>= 0 =-(50)(25) + (R</a:t>
            </a:r>
            <a:r>
              <a:rPr lang="en-US" sz="2400" baseline="-25000" dirty="0"/>
              <a:t>E</a:t>
            </a:r>
            <a:r>
              <a:rPr lang="en-US" sz="2400" dirty="0"/>
              <a:t>)(20)</a:t>
            </a:r>
            <a:endParaRPr lang="en-US" sz="2400" baseline="-25000" dirty="0"/>
          </a:p>
          <a:p>
            <a:pPr marL="0" indent="0">
              <a:buNone/>
            </a:pPr>
            <a:r>
              <a:rPr lang="en-US" sz="2400" baseline="-25000" dirty="0"/>
              <a:t>	</a:t>
            </a:r>
            <a:r>
              <a:rPr lang="en-US" sz="2400" dirty="0"/>
              <a:t>R</a:t>
            </a:r>
            <a:r>
              <a:rPr lang="en-US" sz="2400" baseline="-25000" dirty="0"/>
              <a:t>E</a:t>
            </a:r>
            <a:r>
              <a:rPr lang="en-US" sz="2400" dirty="0"/>
              <a:t>= 1250-20</a:t>
            </a:r>
          </a:p>
          <a:p>
            <a:pPr marL="0" indent="0">
              <a:buNone/>
            </a:pPr>
            <a:r>
              <a:rPr lang="en-US" sz="2400" dirty="0"/>
              <a:t>	R</a:t>
            </a:r>
            <a:r>
              <a:rPr lang="en-US" sz="2400" baseline="-25000" dirty="0"/>
              <a:t>E</a:t>
            </a:r>
            <a:r>
              <a:rPr lang="en-US" sz="2400" dirty="0"/>
              <a:t> = 62.5N</a:t>
            </a:r>
          </a:p>
          <a:p>
            <a:r>
              <a:rPr lang="en-US" sz="2400" dirty="0"/>
              <a:t>∑F</a:t>
            </a:r>
            <a:r>
              <a:rPr lang="en-US" sz="2400" baseline="-25000" dirty="0"/>
              <a:t>Y</a:t>
            </a:r>
            <a:r>
              <a:rPr lang="en-US" sz="2400" dirty="0"/>
              <a:t> =0= -50+62.5-R</a:t>
            </a:r>
            <a:r>
              <a:rPr lang="en-US" sz="2400" baseline="-25000" dirty="0"/>
              <a:t>A</a:t>
            </a:r>
          </a:p>
          <a:p>
            <a:pPr marL="457200" lvl="1" indent="0">
              <a:buNone/>
            </a:pPr>
            <a:r>
              <a:rPr lang="en-US" sz="2200" dirty="0"/>
              <a:t>	R</a:t>
            </a:r>
            <a:r>
              <a:rPr lang="en-US" sz="2200" baseline="-25000" dirty="0"/>
              <a:t>A</a:t>
            </a:r>
            <a:r>
              <a:rPr lang="en-US" sz="2200" dirty="0"/>
              <a:t>= 62.5-50</a:t>
            </a:r>
          </a:p>
          <a:p>
            <a:pPr marL="457200" lvl="1" indent="0">
              <a:buNone/>
            </a:pPr>
            <a:r>
              <a:rPr lang="en-US" sz="2200" dirty="0"/>
              <a:t>	R</a:t>
            </a:r>
            <a:r>
              <a:rPr lang="en-US" sz="2200" baseline="-25000" dirty="0"/>
              <a:t>A</a:t>
            </a:r>
            <a:r>
              <a:rPr lang="en-US" sz="2200" dirty="0"/>
              <a:t>= 12.5N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2396B20-A57C-42C6-91EB-5098E0286789}"/>
              </a:ext>
            </a:extLst>
          </p:cNvPr>
          <p:cNvCxnSpPr>
            <a:cxnSpLocks/>
          </p:cNvCxnSpPr>
          <p:nvPr/>
        </p:nvCxnSpPr>
        <p:spPr>
          <a:xfrm flipV="1">
            <a:off x="8970887" y="3249227"/>
            <a:ext cx="0" cy="331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053B8893-F7B8-40F1-A447-4FB8696A76C6}"/>
              </a:ext>
            </a:extLst>
          </p:cNvPr>
          <p:cNvCxnSpPr>
            <a:cxnSpLocks/>
          </p:cNvCxnSpPr>
          <p:nvPr/>
        </p:nvCxnSpPr>
        <p:spPr>
          <a:xfrm>
            <a:off x="8828085" y="4786280"/>
            <a:ext cx="0" cy="291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Picture 71">
            <a:extLst>
              <a:ext uri="{FF2B5EF4-FFF2-40B4-BE49-F238E27FC236}">
                <a16:creationId xmlns:a16="http://schemas.microsoft.com/office/drawing/2014/main" id="{25F9BD94-91D5-4D1E-A4E8-D817E3A8C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005" y="4606876"/>
            <a:ext cx="4645151" cy="2049256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EE5F9E50-6370-43BF-BBCC-C6A20E2781A8}"/>
                  </a:ext>
                </a:extLst>
              </p14:cNvPr>
              <p14:cNvContentPartPr/>
              <p14:nvPr/>
            </p14:nvContentPartPr>
            <p14:xfrm>
              <a:off x="1436488" y="6549862"/>
              <a:ext cx="360" cy="360"/>
            </p14:xfrm>
          </p:contentPart>
        </mc:Choice>
        <mc:Fallback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EE5F9E50-6370-43BF-BBCC-C6A20E2781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3848" y="648686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72E5586E-7EA2-4B39-9657-58FA96094062}"/>
                  </a:ext>
                </a:extLst>
              </p14:cNvPr>
              <p14:cNvContentPartPr/>
              <p14:nvPr/>
            </p14:nvContentPartPr>
            <p14:xfrm>
              <a:off x="1408768" y="6577582"/>
              <a:ext cx="360" cy="360"/>
            </p14:xfrm>
          </p:contentPart>
        </mc:Choice>
        <mc:Fallback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72E5586E-7EA2-4B39-9657-58FA9609406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5768" y="6514582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D8EEE50D-1E37-4DCB-9CDD-A971DA56DC5A}"/>
                  </a:ext>
                </a:extLst>
              </p14:cNvPr>
              <p14:cNvContentPartPr/>
              <p14:nvPr/>
            </p14:nvContentPartPr>
            <p14:xfrm>
              <a:off x="1436488" y="6465622"/>
              <a:ext cx="360" cy="360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D8EEE50D-1E37-4DCB-9CDD-A971DA56DC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3848" y="6402622"/>
                <a:ext cx="12600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2302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9EF11-929A-437F-8F11-64BB322E1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Calculations 50 NEWTON SIGN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1325C-1671-4F7F-88F6-4C4313C03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90106" y="2087078"/>
            <a:ext cx="3724744" cy="3646972"/>
          </a:xfrm>
        </p:spPr>
        <p:txBody>
          <a:bodyPr/>
          <a:lstStyle/>
          <a:p>
            <a:r>
              <a:rPr lang="en-US" dirty="0"/>
              <a:t>Next we need to solve for the forces of each member. To do this we have to use the method of sections to solve for the members.</a:t>
            </a:r>
          </a:p>
          <a:p>
            <a:r>
              <a:rPr lang="en-US" dirty="0"/>
              <a:t>The picture to the right shows where we drew our lines to evaluate the sections dictated by the green lines.  	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FD32DE-7A97-45A0-AAF8-AE3D0BA0E2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687" y="2386705"/>
            <a:ext cx="6643532" cy="2857218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3BC6EA3-90B2-4A95-8E57-43337DE311C7}"/>
                  </a:ext>
                </a:extLst>
              </p14:cNvPr>
              <p14:cNvContentPartPr/>
              <p14:nvPr/>
            </p14:nvContentPartPr>
            <p14:xfrm>
              <a:off x="6848913" y="2547748"/>
              <a:ext cx="1176480" cy="25484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3BC6EA3-90B2-4A95-8E57-43337DE311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31273" y="2529748"/>
                <a:ext cx="1212120" cy="258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82D8C3D-D42D-4309-8EC9-DF48642800E5}"/>
                  </a:ext>
                </a:extLst>
              </p14:cNvPr>
              <p14:cNvContentPartPr/>
              <p14:nvPr/>
            </p14:nvContentPartPr>
            <p14:xfrm>
              <a:off x="10022673" y="2494468"/>
              <a:ext cx="860760" cy="14479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82D8C3D-D42D-4309-8EC9-DF48642800E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04673" y="2476468"/>
                <a:ext cx="896400" cy="148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901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D9DB1-1554-4EE4-8D32-24F361686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Calculations 50 NEWTON SIGN ALONE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AF14B-B76E-440F-BDE8-3DC87142AA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3923" y="2010878"/>
            <a:ext cx="5438560" cy="433144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Draw a free body diagram of the section we are solving for</a:t>
            </a:r>
          </a:p>
          <a:p>
            <a:r>
              <a:rPr lang="en-US" dirty="0"/>
              <a:t>We can use the sum of the forces in the y-direction to solve for member B.</a:t>
            </a:r>
          </a:p>
          <a:p>
            <a:r>
              <a:rPr lang="en-US" dirty="0"/>
              <a:t>∑FY=0=50N + FE(cos(30))</a:t>
            </a:r>
          </a:p>
          <a:p>
            <a:pPr marL="457200" lvl="1" indent="0">
              <a:buNone/>
            </a:pPr>
            <a:r>
              <a:rPr lang="en-US" dirty="0"/>
              <a:t>FE=-50/(cos(30))</a:t>
            </a:r>
          </a:p>
          <a:p>
            <a:pPr marL="457200" lvl="1" indent="0">
              <a:buNone/>
            </a:pPr>
            <a:r>
              <a:rPr lang="en-US" dirty="0"/>
              <a:t>FE= -58N</a:t>
            </a:r>
          </a:p>
          <a:p>
            <a:r>
              <a:rPr lang="en-US" dirty="0"/>
              <a:t>Since the answer is negative it means that our assumption of tension was incorrect and the member is actually in compression.</a:t>
            </a:r>
          </a:p>
          <a:p>
            <a:r>
              <a:rPr lang="en-US" dirty="0"/>
              <a:t>So FE= 58N (C)</a:t>
            </a:r>
          </a:p>
          <a:p>
            <a:r>
              <a:rPr lang="en-US" dirty="0"/>
              <a:t>This is the answer for member B in all 3 scenarios due to FD and FE being zero force members. So we will not solve for Member B anymore.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1DCE0-6B91-41C9-8DD8-250E870C7E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dirty="0"/>
              <a:t>FREE BODY DIAGRAM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2D6D1E-9356-4007-95C5-2D3B129FDE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48" y="3413758"/>
            <a:ext cx="38103" cy="304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23D6E6-98D7-45B9-809E-F36DEA73C6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4380" y="2362418"/>
            <a:ext cx="3318151" cy="324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69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87C63-D407-4C1A-A532-08247AD8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Calculations 50 NEWTON SIGN ALONE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EE50-3A70-4BBC-9092-69FDE06DB8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Calculating the force in Member A</a:t>
            </a:r>
          </a:p>
          <a:p>
            <a:r>
              <a:rPr lang="en-US" dirty="0"/>
              <a:t>Draw a free body diagram of section</a:t>
            </a:r>
          </a:p>
          <a:p>
            <a:r>
              <a:rPr lang="en-US" dirty="0"/>
              <a:t>Take moments about point C.</a:t>
            </a:r>
          </a:p>
          <a:p>
            <a:pPr marL="0" indent="0">
              <a:buNone/>
            </a:pPr>
            <a:r>
              <a:rPr lang="en-US" dirty="0"/>
              <a:t>∑M</a:t>
            </a:r>
            <a:r>
              <a:rPr lang="en-US" baseline="-25000" dirty="0"/>
              <a:t>C</a:t>
            </a:r>
            <a:r>
              <a:rPr lang="en-US" dirty="0"/>
              <a:t>=0= -(BD)(10)+(12.5N)(10)</a:t>
            </a:r>
          </a:p>
          <a:p>
            <a:pPr marL="0" indent="0">
              <a:buNone/>
            </a:pPr>
            <a:r>
              <a:rPr lang="en-US" dirty="0"/>
              <a:t>	BD= 12.5 (T)</a:t>
            </a:r>
          </a:p>
          <a:p>
            <a:endParaRPr lang="en-US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311F0BE-FEDB-4199-8E79-1BA3DDBB5A2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121" y="2011363"/>
            <a:ext cx="4486383" cy="3448050"/>
          </a:xfrm>
        </p:spPr>
      </p:pic>
    </p:spTree>
    <p:extLst>
      <p:ext uri="{BB962C8B-B14F-4D97-AF65-F5344CB8AC3E}">
        <p14:creationId xmlns:p14="http://schemas.microsoft.com/office/powerpoint/2010/main" val="627073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1E85-C623-425D-9781-94B18F77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Calculations for 50 newton sign and 1000N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8EAC7-51B0-4D20-BD85-CE6C9C506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216" y="2010878"/>
            <a:ext cx="5691267" cy="354083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Draw a Free body diagram.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Calculate the reactions at point E by using moments about point 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Then sum the forces in the “Y” direction to solve for the reaction force at point A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406B669-D849-47A5-8CCF-464A9CDEEDB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193" y="4211268"/>
            <a:ext cx="4645025" cy="2586434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BA0BE20-E4F4-4FC0-AC37-09A20AFD2870}"/>
              </a:ext>
            </a:extLst>
          </p:cNvPr>
          <p:cNvSpPr txBox="1"/>
          <p:nvPr/>
        </p:nvSpPr>
        <p:spPr>
          <a:xfrm>
            <a:off x="6924675" y="2181225"/>
            <a:ext cx="46451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∑M</a:t>
            </a:r>
            <a:r>
              <a:rPr lang="en-US" baseline="-25000" dirty="0"/>
              <a:t>A</a:t>
            </a:r>
            <a:r>
              <a:rPr lang="en-US" dirty="0"/>
              <a:t>=0= -(50N)(25)-(1000N)(5)+(R</a:t>
            </a:r>
            <a:r>
              <a:rPr lang="en-US" baseline="-25000" dirty="0"/>
              <a:t>E</a:t>
            </a:r>
            <a:r>
              <a:rPr lang="en-US" dirty="0"/>
              <a:t>)(20)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	R</a:t>
            </a:r>
            <a:r>
              <a:rPr lang="en-US" baseline="-25000" dirty="0"/>
              <a:t>E</a:t>
            </a:r>
            <a:r>
              <a:rPr lang="en-US" dirty="0"/>
              <a:t>= 6250/20</a:t>
            </a:r>
          </a:p>
          <a:p>
            <a:r>
              <a:rPr lang="en-US" dirty="0"/>
              <a:t>		</a:t>
            </a:r>
          </a:p>
          <a:p>
            <a:r>
              <a:rPr lang="en-US" dirty="0"/>
              <a:t>		R</a:t>
            </a:r>
            <a:r>
              <a:rPr lang="en-US" baseline="-25000" dirty="0"/>
              <a:t>E</a:t>
            </a:r>
            <a:r>
              <a:rPr lang="en-US" dirty="0"/>
              <a:t>= 312.5N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∑F</a:t>
            </a:r>
            <a:r>
              <a:rPr lang="en-US" baseline="-25000" dirty="0"/>
              <a:t>Y</a:t>
            </a:r>
            <a:r>
              <a:rPr lang="en-US" dirty="0"/>
              <a:t>=0= -50+312.5N-1000N+R</a:t>
            </a:r>
            <a:r>
              <a:rPr lang="en-US" baseline="-25000" dirty="0"/>
              <a:t>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r>
              <a:rPr lang="en-US" dirty="0"/>
              <a:t>	R</a:t>
            </a:r>
            <a:r>
              <a:rPr lang="en-US" baseline="-25000" dirty="0"/>
              <a:t>A</a:t>
            </a:r>
            <a:r>
              <a:rPr lang="en-US" dirty="0"/>
              <a:t>= 737.5N </a:t>
            </a:r>
          </a:p>
          <a:p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C615820-B56C-4C9B-964A-1B88716B5B6D}"/>
              </a:ext>
            </a:extLst>
          </p:cNvPr>
          <p:cNvCxnSpPr>
            <a:cxnSpLocks/>
          </p:cNvCxnSpPr>
          <p:nvPr/>
        </p:nvCxnSpPr>
        <p:spPr>
          <a:xfrm flipV="1">
            <a:off x="9088018" y="3275045"/>
            <a:ext cx="0" cy="3079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5BC9B63-5FAB-448B-921A-7A4BECC382C0}"/>
              </a:ext>
            </a:extLst>
          </p:cNvPr>
          <p:cNvCxnSpPr>
            <a:cxnSpLocks/>
          </p:cNvCxnSpPr>
          <p:nvPr/>
        </p:nvCxnSpPr>
        <p:spPr>
          <a:xfrm flipV="1">
            <a:off x="9247251" y="4405331"/>
            <a:ext cx="0" cy="2836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7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9E378-0E64-47EF-A2C5-5A058C736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Calculations 50 NEWTON SIGN and 1000N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996EE5C-E2E2-435C-94F3-319999B5A84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307" y="2011363"/>
            <a:ext cx="4436011" cy="3448050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05228-EB3C-4525-9DC0-3BE67C050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3771" y="2010813"/>
            <a:ext cx="5492090" cy="34480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/>
              <a:t>Calculating the force in Member A</a:t>
            </a:r>
          </a:p>
          <a:p>
            <a:r>
              <a:rPr lang="en-US" sz="2400" dirty="0"/>
              <a:t>∑MC=0= (1000)(5)- (737.5)(10)-BA(10)</a:t>
            </a:r>
          </a:p>
          <a:p>
            <a:pPr marL="0" indent="0">
              <a:buNone/>
            </a:pPr>
            <a:r>
              <a:rPr lang="en-US" sz="2400" dirty="0"/>
              <a:t>	5000-7375=10(BD)</a:t>
            </a:r>
          </a:p>
          <a:p>
            <a:pPr marL="0" indent="0">
              <a:buNone/>
            </a:pPr>
            <a:r>
              <a:rPr lang="en-US" sz="2400" dirty="0"/>
              <a:t>	-2375/10= BD</a:t>
            </a:r>
          </a:p>
          <a:p>
            <a:pPr marL="0" indent="0">
              <a:buNone/>
            </a:pPr>
            <a:r>
              <a:rPr lang="en-US" sz="2400" dirty="0"/>
              <a:t>	BD= -237.5</a:t>
            </a:r>
          </a:p>
          <a:p>
            <a:pPr marL="0" indent="0">
              <a:buNone/>
            </a:pPr>
            <a:r>
              <a:rPr lang="en-US" sz="2400" dirty="0"/>
              <a:t>	BD= 237.5 (C)</a:t>
            </a:r>
          </a:p>
        </p:txBody>
      </p:sp>
    </p:spTree>
    <p:extLst>
      <p:ext uri="{BB962C8B-B14F-4D97-AF65-F5344CB8AC3E}">
        <p14:creationId xmlns:p14="http://schemas.microsoft.com/office/powerpoint/2010/main" val="416686485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663</Words>
  <Application>Microsoft Office PowerPoint</Application>
  <PresentationFormat>Widescreen</PresentationFormat>
  <Paragraphs>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 Group Project  </vt:lpstr>
      <vt:lpstr>PowerPoint Presentation</vt:lpstr>
      <vt:lpstr>Problem</vt:lpstr>
      <vt:lpstr> Calculations 50 NEWTON SIGN ALONE</vt:lpstr>
      <vt:lpstr> Calculations 50 NEWTON SIGN ALONE</vt:lpstr>
      <vt:lpstr> Calculations 50 NEWTON SIGN ALONE</vt:lpstr>
      <vt:lpstr> Calculations 50 NEWTON SIGN ALONE</vt:lpstr>
      <vt:lpstr> Calculations for 50 newton sign and 1000N</vt:lpstr>
      <vt:lpstr> Calculations 50 NEWTON SIGN and 1000N</vt:lpstr>
      <vt:lpstr> Calculations for 50 newton sign and 1000N</vt:lpstr>
      <vt:lpstr>Build a Model to represent our bride  </vt:lpstr>
      <vt:lpstr>Install load cells an apply loading to verify calculations. </vt:lpstr>
      <vt:lpstr>Findings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Project</dc:title>
  <dc:creator>James</dc:creator>
  <cp:lastModifiedBy>James</cp:lastModifiedBy>
  <cp:revision>21</cp:revision>
  <dcterms:created xsi:type="dcterms:W3CDTF">2018-12-10T18:24:32Z</dcterms:created>
  <dcterms:modified xsi:type="dcterms:W3CDTF">2018-12-11T04:31:47Z</dcterms:modified>
</cp:coreProperties>
</file>